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1" r:id="rId2"/>
    <p:sldId id="260" r:id="rId3"/>
    <p:sldId id="262" r:id="rId4"/>
    <p:sldId id="263" r:id="rId5"/>
    <p:sldId id="292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2015-04-02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401058" y="260648"/>
            <a:ext cx="8136904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Acyclic </a:t>
            </a:r>
            <a:r>
              <a:rPr lang="en-US" altLang="ko-KR" sz="26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isoprenoids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Chlorophyll (land plants, algae)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Zooplankton: copepods (C</a:t>
            </a:r>
            <a:r>
              <a:rPr lang="en-US" altLang="ko-KR" sz="24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19</a:t>
            </a: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pristane</a:t>
            </a: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Archaebacteria</a:t>
            </a:r>
            <a:endParaRPr lang="en-US" altLang="ko-KR" sz="24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45920" lvl="3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methanogens</a:t>
            </a:r>
          </a:p>
          <a:p>
            <a:pPr marL="1645920" lvl="3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halobacteria</a:t>
            </a:r>
            <a:endParaRPr lang="en-US" altLang="ko-KR" sz="24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645920" lvl="3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thermophiles</a:t>
            </a:r>
          </a:p>
          <a:p>
            <a:pPr marL="1645920" lvl="3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sulfolobus</a:t>
            </a:r>
            <a:endParaRPr lang="en-US" altLang="ko-KR" sz="24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spcBef>
                <a:spcPct val="20000"/>
              </a:spcBef>
              <a:buClr>
                <a:srgbClr val="60B5CC"/>
              </a:buClr>
              <a:buSzPct val="90000"/>
            </a:pP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endParaRPr lang="en-US" altLang="ko-KR" sz="2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890" y="2501261"/>
            <a:ext cx="414591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139952" y="525669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0"/>
            <a:r>
              <a:rPr lang="en-US" dirty="0"/>
              <a:t>Phylogenetic tree showing the relationship between the Archaea and other domains of life. Eukaryotes are colored red, archaea green and bacteria blue. Adapted from </a:t>
            </a:r>
            <a:r>
              <a:rPr lang="en-US" dirty="0" err="1"/>
              <a:t>Ciccarelli</a:t>
            </a:r>
            <a:r>
              <a:rPr lang="en-US" dirty="0"/>
              <a:t> et al. (</a:t>
            </a:r>
            <a:r>
              <a:rPr lang="en-US" dirty="0" smtClean="0"/>
              <a:t>2006)</a:t>
            </a:r>
            <a:endParaRPr 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259632" y="5661248"/>
            <a:ext cx="24645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http://en.wikipedia.org/wiki/Archaea</a:t>
            </a:r>
          </a:p>
        </p:txBody>
      </p:sp>
    </p:spTree>
    <p:extLst>
      <p:ext uri="{BB962C8B-B14F-4D97-AF65-F5344CB8AC3E}">
        <p14:creationId xmlns:p14="http://schemas.microsoft.com/office/powerpoint/2010/main" val="296723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18872"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3157"/>
            <a:ext cx="62198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614" y="2190750"/>
            <a:ext cx="509587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3315342"/>
            <a:ext cx="458152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475" y="5229200"/>
            <a:ext cx="60483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899592" y="637903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/>
              <a:t>Pentamethyleicosane</a:t>
            </a:r>
            <a:r>
              <a:rPr lang="en-US" sz="1200" dirty="0"/>
              <a:t> (PMI): C25 with tail-to-tail linkage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26582" y="116158"/>
            <a:ext cx="82089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http://summons.mit.edu/biomarkers/biomarker-classification/lipids/isoprenoids/acyclic-and-cyclic-isoprenoids/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1" y="937800"/>
            <a:ext cx="16840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Sapropelic</a:t>
            </a:r>
            <a:r>
              <a:rPr lang="en-US" dirty="0" smtClean="0"/>
              <a:t> Type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918542"/>
            <a:ext cx="132497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Humic</a:t>
            </a:r>
            <a:r>
              <a:rPr lang="en-US" dirty="0" smtClean="0"/>
              <a:t> Type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1556792"/>
            <a:ext cx="2685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Lipids (fats, oils, resins, waxes)</a:t>
            </a:r>
          </a:p>
          <a:p>
            <a:r>
              <a:rPr lang="en-US" sz="1400" dirty="0" smtClean="0"/>
              <a:t>from algae, spores, pollen, cuticles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012406" y="1556792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Plant cells: lignin</a:t>
            </a:r>
          </a:p>
          <a:p>
            <a:r>
              <a:rPr lang="en-US" sz="1400" dirty="0" smtClean="0"/>
              <a:t>cellulose, tannin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1556792"/>
            <a:ext cx="1755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Fusinitized</a:t>
            </a:r>
            <a:r>
              <a:rPr lang="en-US" sz="1400" dirty="0" smtClean="0"/>
              <a:t> (charcoal)</a:t>
            </a:r>
          </a:p>
          <a:p>
            <a:r>
              <a:rPr lang="en-US" sz="1400" dirty="0" smtClean="0"/>
              <a:t>plant material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331858" y="2780928"/>
            <a:ext cx="9797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Liptinite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38429" y="2780928"/>
            <a:ext cx="9530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Vitrinite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444005" y="2780928"/>
            <a:ext cx="10310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Inertinite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16790" y="3429000"/>
            <a:ext cx="277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Alginite</a:t>
            </a:r>
            <a:r>
              <a:rPr lang="en-US" sz="1400" dirty="0" smtClean="0"/>
              <a:t>, </a:t>
            </a:r>
            <a:r>
              <a:rPr lang="en-US" sz="1400" dirty="0" err="1" smtClean="0"/>
              <a:t>sporonite</a:t>
            </a:r>
            <a:r>
              <a:rPr lang="en-US" sz="1400" dirty="0" smtClean="0"/>
              <a:t>, </a:t>
            </a:r>
            <a:r>
              <a:rPr lang="en-US" sz="1400" dirty="0" err="1" smtClean="0"/>
              <a:t>resinite</a:t>
            </a:r>
            <a:r>
              <a:rPr lang="en-US" sz="1400" dirty="0" smtClean="0"/>
              <a:t>, </a:t>
            </a:r>
            <a:r>
              <a:rPr lang="en-US" sz="1400" dirty="0" err="1" smtClean="0"/>
              <a:t>cutinite</a:t>
            </a:r>
            <a:endParaRPr lang="en-US" sz="1400" dirty="0" smtClean="0"/>
          </a:p>
          <a:p>
            <a:r>
              <a:rPr lang="en-US" sz="1400" dirty="0" smtClean="0"/>
              <a:t>(Type I, II)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201938" y="3536720"/>
            <a:ext cx="882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(Type III)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480248" y="3536721"/>
            <a:ext cx="893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(Type IV)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352103" y="5013176"/>
            <a:ext cx="12747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Amorphous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643083" y="5008571"/>
            <a:ext cx="69762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Algal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363559" y="5013176"/>
            <a:ext cx="12747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Herbaceous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292032" y="5013176"/>
            <a:ext cx="8458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Woody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469652" y="5013176"/>
            <a:ext cx="7360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Coaly</a:t>
            </a:r>
            <a:endParaRPr lang="en-US" dirty="0"/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2771800" y="2060848"/>
            <a:ext cx="0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5796136" y="2080012"/>
            <a:ext cx="0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>
            <a:off x="7921134" y="2060848"/>
            <a:ext cx="0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H="1">
            <a:off x="5714969" y="3952220"/>
            <a:ext cx="13338" cy="105635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>
            <a:off x="7926973" y="3952220"/>
            <a:ext cx="0" cy="105635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>
            <a:off x="2195736" y="3789040"/>
            <a:ext cx="626000" cy="9361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>
            <a:off x="2821736" y="3789040"/>
            <a:ext cx="842026" cy="9361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560735" y="4723046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unstructured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392159" y="473764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structured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107504" y="163373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07504" y="272705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MACERAL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-108520" y="4872271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VISUAL</a:t>
            </a:r>
          </a:p>
          <a:p>
            <a:pPr algn="ctr"/>
            <a:r>
              <a:rPr lang="en-US" dirty="0" smtClean="0"/>
              <a:t>KEROGEN</a:t>
            </a:r>
          </a:p>
          <a:p>
            <a:pPr algn="ctr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79400" y="61653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H/C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195736" y="61653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514535" y="616530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</a:t>
            </a:r>
            <a:endParaRPr lang="en-US" dirty="0"/>
          </a:p>
        </p:txBody>
      </p:sp>
      <p:cxnSp>
        <p:nvCxnSpPr>
          <p:cNvPr id="45" name="직선 화살표 연결선 44"/>
          <p:cNvCxnSpPr/>
          <p:nvPr/>
        </p:nvCxnSpPr>
        <p:spPr>
          <a:xfrm flipH="1">
            <a:off x="2991896" y="6349970"/>
            <a:ext cx="202051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 rot="10800000" flipH="1">
            <a:off x="5012406" y="6349940"/>
            <a:ext cx="202051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762905"/>
              </p:ext>
            </p:extLst>
          </p:nvPr>
        </p:nvGraphicFramePr>
        <p:xfrm>
          <a:off x="683568" y="964952"/>
          <a:ext cx="7776864" cy="565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936104"/>
                <a:gridCol w="1944216"/>
                <a:gridCol w="1944216"/>
                <a:gridCol w="1944216"/>
              </a:tblGrid>
              <a:tr h="370840">
                <a:tc gridSpan="2">
                  <a:txBody>
                    <a:bodyPr/>
                    <a:lstStyle/>
                    <a:p>
                      <a:pPr latinLnBrk="0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Marine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Terrestrial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Bacteria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Straight-Chain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Alkanes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15</a:t>
                      </a:r>
                      <a:r>
                        <a:rPr lang="en-US" sz="1600" dirty="0" smtClean="0"/>
                        <a:t>, C</a:t>
                      </a:r>
                      <a:r>
                        <a:rPr lang="en-US" sz="1600" baseline="-25000" dirty="0" smtClean="0"/>
                        <a:t>17</a:t>
                      </a:r>
                      <a:r>
                        <a:rPr lang="en-US" sz="1600" dirty="0" smtClean="0"/>
                        <a:t>, C</a:t>
                      </a:r>
                      <a:r>
                        <a:rPr lang="en-US" sz="1600" baseline="-25000" dirty="0" smtClean="0"/>
                        <a:t>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23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33</a:t>
                      </a:r>
                      <a:r>
                        <a:rPr lang="en-US" sz="1600" baseline="0" dirty="0" smtClean="0"/>
                        <a:t> (odd/even)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14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28</a:t>
                      </a:r>
                      <a:endParaRPr lang="en-US" sz="1600" baseline="-250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Ketones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37</a:t>
                      </a:r>
                      <a:r>
                        <a:rPr lang="en-US" sz="1600" dirty="0" smtClean="0"/>
                        <a:t>, C</a:t>
                      </a:r>
                      <a:r>
                        <a:rPr lang="en-US" sz="1600" baseline="-25000" dirty="0" smtClean="0"/>
                        <a:t>40</a:t>
                      </a:r>
                      <a:r>
                        <a:rPr lang="en-US" sz="1600" dirty="0" smtClean="0"/>
                        <a:t> (methyl,</a:t>
                      </a:r>
                      <a:r>
                        <a:rPr lang="en-US" sz="1600" baseline="0" dirty="0" smtClean="0"/>
                        <a:t> ethyl)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23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33</a:t>
                      </a:r>
                      <a:r>
                        <a:rPr lang="en-US" sz="1600" baseline="0" dirty="0" smtClean="0"/>
                        <a:t> (odd/even)</a:t>
                      </a:r>
                      <a:endParaRPr lang="en-US" sz="1600" baseline="-25000" dirty="0" smtClean="0"/>
                    </a:p>
                    <a:p>
                      <a:pPr latinLnBrk="0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Alcohols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14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22 </a:t>
                      </a:r>
                      <a:r>
                        <a:rPr lang="en-US" sz="1600" baseline="0" dirty="0" smtClean="0"/>
                        <a:t>(even/odd)</a:t>
                      </a:r>
                      <a:endParaRPr lang="en-US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22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33 </a:t>
                      </a:r>
                      <a:r>
                        <a:rPr lang="en-US" sz="1600" baseline="0" dirty="0" smtClean="0"/>
                        <a:t>(even/odd)</a:t>
                      </a:r>
                      <a:endParaRPr lang="en-US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10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22 </a:t>
                      </a:r>
                      <a:r>
                        <a:rPr lang="en-US" sz="1600" baseline="0" dirty="0" smtClean="0"/>
                        <a:t>(</a:t>
                      </a:r>
                      <a:r>
                        <a:rPr lang="en-US" sz="1600" baseline="0" dirty="0" err="1" smtClean="0"/>
                        <a:t>iso</a:t>
                      </a:r>
                      <a:r>
                        <a:rPr lang="en-US" sz="1600" baseline="0" dirty="0" smtClean="0"/>
                        <a:t>- &amp; </a:t>
                      </a:r>
                      <a:r>
                        <a:rPr lang="en-US" sz="1600" baseline="0" dirty="0" err="1" smtClean="0"/>
                        <a:t>anteiso</a:t>
                      </a:r>
                      <a:r>
                        <a:rPr lang="en-US" sz="1600" baseline="0" dirty="0" smtClean="0"/>
                        <a:t> branched)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Carb.-acids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12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Mostly &gt; C</a:t>
                      </a:r>
                      <a:r>
                        <a:rPr lang="en-US" sz="1600" baseline="-25000" dirty="0" smtClean="0"/>
                        <a:t>20</a:t>
                      </a:r>
                      <a:r>
                        <a:rPr lang="en-US" sz="1600" dirty="0" smtClean="0"/>
                        <a:t>, but lots C</a:t>
                      </a:r>
                      <a:r>
                        <a:rPr lang="en-US" sz="1600" baseline="-25000" dirty="0" smtClean="0"/>
                        <a:t>16</a:t>
                      </a:r>
                      <a:r>
                        <a:rPr lang="en-US" sz="1600" dirty="0" smtClean="0"/>
                        <a:t>, C</a:t>
                      </a:r>
                      <a:r>
                        <a:rPr lang="en-US" sz="1600" baseline="-25000" dirty="0" smtClean="0"/>
                        <a:t>18</a:t>
                      </a:r>
                      <a:r>
                        <a:rPr lang="en-US" sz="1600" dirty="0" smtClean="0"/>
                        <a:t> (range C</a:t>
                      </a:r>
                      <a:r>
                        <a:rPr lang="en-US" sz="1600" baseline="-25000" dirty="0" smtClean="0"/>
                        <a:t>14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22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10</a:t>
                      </a:r>
                      <a:r>
                        <a:rPr lang="en-US" sz="1600" dirty="0" smtClean="0"/>
                        <a:t>-C</a:t>
                      </a:r>
                      <a:r>
                        <a:rPr lang="en-US" sz="1600" baseline="-25000" dirty="0" smtClean="0"/>
                        <a:t>22</a:t>
                      </a:r>
                      <a:endParaRPr lang="en-US" sz="1600" dirty="0" smtClean="0"/>
                    </a:p>
                    <a:p>
                      <a:pPr latinLnBrk="0"/>
                      <a:endParaRPr lang="en-US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Acyclic </a:t>
                      </a:r>
                      <a:r>
                        <a:rPr lang="en-US" sz="1600" dirty="0" err="1" smtClean="0"/>
                        <a:t>isoprenoids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err="1" smtClean="0"/>
                        <a:t>Phytol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phytane</a:t>
                      </a:r>
                      <a:r>
                        <a:rPr lang="en-US" sz="1600" dirty="0" smtClean="0"/>
                        <a:t>&gt;</a:t>
                      </a:r>
                      <a:r>
                        <a:rPr lang="en-US" sz="1600" dirty="0" err="1" smtClean="0"/>
                        <a:t>pristane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err="1" smtClean="0"/>
                        <a:t>Pristane</a:t>
                      </a:r>
                      <a:r>
                        <a:rPr lang="en-US" sz="1600" dirty="0" smtClean="0"/>
                        <a:t>&gt;</a:t>
                      </a:r>
                      <a:r>
                        <a:rPr lang="en-US" sz="1600" dirty="0" err="1" smtClean="0"/>
                        <a:t>phytane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C</a:t>
                      </a:r>
                      <a:r>
                        <a:rPr lang="en-US" sz="1600" baseline="-25000" dirty="0" smtClean="0"/>
                        <a:t>25</a:t>
                      </a:r>
                      <a:r>
                        <a:rPr lang="en-US" sz="1600" dirty="0" smtClean="0"/>
                        <a:t>, C</a:t>
                      </a:r>
                      <a:r>
                        <a:rPr lang="en-US" sz="1600" baseline="-25000" dirty="0" smtClean="0"/>
                        <a:t>30</a:t>
                      </a:r>
                      <a:r>
                        <a:rPr lang="en-US" sz="1600" dirty="0" smtClean="0"/>
                        <a:t>, C</a:t>
                      </a:r>
                      <a:r>
                        <a:rPr lang="en-US" sz="1600" baseline="-25000" dirty="0" smtClean="0"/>
                        <a:t>40</a:t>
                      </a:r>
                    </a:p>
                    <a:p>
                      <a:pPr latinLnBrk="0"/>
                      <a:r>
                        <a:rPr lang="en-US" sz="1600" dirty="0" err="1" smtClean="0"/>
                        <a:t>Squalene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lycopane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diglycerol</a:t>
                      </a:r>
                      <a:r>
                        <a:rPr lang="en-US" sz="1600" dirty="0" smtClean="0"/>
                        <a:t> ethers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Steroids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Various,</a:t>
                      </a:r>
                      <a:r>
                        <a:rPr lang="en-US" sz="1600" baseline="0" dirty="0" smtClean="0"/>
                        <a:t> C</a:t>
                      </a:r>
                      <a:r>
                        <a:rPr lang="en-US" sz="1600" baseline="-25000" dirty="0" smtClean="0"/>
                        <a:t>27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Mainly </a:t>
                      </a:r>
                      <a:r>
                        <a:rPr lang="en-US" sz="1600" baseline="0" dirty="0" smtClean="0"/>
                        <a:t>C</a:t>
                      </a:r>
                      <a:r>
                        <a:rPr lang="en-US" sz="1600" baseline="-25000" dirty="0" smtClean="0"/>
                        <a:t>24</a:t>
                      </a:r>
                      <a:r>
                        <a:rPr lang="en-US" sz="1600" dirty="0" smtClean="0"/>
                        <a:t>–ethyl (=</a:t>
                      </a:r>
                      <a:r>
                        <a:rPr lang="en-US" sz="1600" baseline="0" dirty="0" smtClean="0"/>
                        <a:t>C</a:t>
                      </a:r>
                      <a:r>
                        <a:rPr lang="en-US" sz="1600" baseline="-25000" dirty="0" smtClean="0"/>
                        <a:t>27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Not</a:t>
                      </a:r>
                      <a:r>
                        <a:rPr lang="en-US" sz="1600" baseline="0" dirty="0" smtClean="0"/>
                        <a:t> present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latinLnBrk="0"/>
                      <a:r>
                        <a:rPr lang="en-US" sz="1600" dirty="0" err="1" smtClean="0"/>
                        <a:t>Triterpenoids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Not present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many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Extended </a:t>
                      </a:r>
                      <a:r>
                        <a:rPr lang="en-US" sz="1600" dirty="0" err="1" smtClean="0"/>
                        <a:t>hopane</a:t>
                      </a:r>
                      <a:r>
                        <a:rPr lang="en-US" sz="1600" dirty="0" smtClean="0"/>
                        <a:t> (&gt;C</a:t>
                      </a:r>
                      <a:r>
                        <a:rPr lang="en-US" sz="1600" baseline="-25000" dirty="0" smtClean="0"/>
                        <a:t>30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latinLnBrk="0"/>
                      <a:r>
                        <a:rPr lang="en-US" sz="1600" dirty="0" err="1" smtClean="0"/>
                        <a:t>Diterpanes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err="1" smtClean="0"/>
                        <a:t>Retene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fitchtelite</a:t>
                      </a:r>
                      <a:r>
                        <a:rPr lang="en-US" sz="1600" dirty="0" smtClean="0"/>
                        <a:t> (some aromatic)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Extended </a:t>
                      </a:r>
                      <a:r>
                        <a:rPr lang="en-US" sz="1600" dirty="0" err="1" smtClean="0"/>
                        <a:t>tricyclics</a:t>
                      </a:r>
                      <a:r>
                        <a:rPr lang="en-US" sz="1600" dirty="0" smtClean="0"/>
                        <a:t> (≤C</a:t>
                      </a:r>
                      <a:r>
                        <a:rPr lang="en-US" sz="1600" baseline="-25000" dirty="0" smtClean="0"/>
                        <a:t>45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latinLnBrk="0"/>
                      <a:r>
                        <a:rPr lang="en-US" sz="1600" dirty="0" err="1" smtClean="0"/>
                        <a:t>Sterane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terpane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low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en-US" sz="1600" dirty="0" smtClean="0"/>
                        <a:t>No </a:t>
                      </a:r>
                      <a:r>
                        <a:rPr lang="en-US" sz="1600" dirty="0" err="1" smtClean="0"/>
                        <a:t>sterane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476672"/>
            <a:ext cx="726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Lipid indicators of direct marine, terrestrial, and bacteria inputs to sediments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401058" y="260648"/>
            <a:ext cx="8136904" cy="396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r>
              <a:rPr lang="en-US" altLang="ko-KR" sz="26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Asphaltenes</a:t>
            </a: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Very high molecular weight (~2,000-10,000) / structure is not well defined</a:t>
            </a:r>
            <a:endParaRPr lang="en-US" altLang="ko-KR" sz="24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Soluble in solvents such as CHCl</a:t>
            </a:r>
            <a:r>
              <a:rPr lang="en-US" altLang="ko-KR" sz="24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 benzene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Relatively insoluble in nC</a:t>
            </a:r>
            <a:r>
              <a:rPr lang="en-US" altLang="ko-KR" sz="24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nC</a:t>
            </a:r>
            <a:r>
              <a:rPr lang="en-US" altLang="ko-KR" sz="24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or nC</a:t>
            </a:r>
            <a:r>
              <a:rPr lang="en-US" altLang="ko-KR" sz="24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Contain lot of N, S, O</a:t>
            </a:r>
          </a:p>
          <a:p>
            <a:pPr marL="1188720" lvl="2" indent="-274320">
              <a:spcBef>
                <a:spcPct val="20000"/>
              </a:spcBef>
              <a:buClr>
                <a:schemeClr val="accent3"/>
              </a:buClr>
              <a:buSzPct val="90000"/>
              <a:buFont typeface="Wingdings"/>
              <a:buChar char=""/>
            </a:pP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Have long chains (&gt; C</a:t>
            </a:r>
            <a:r>
              <a:rPr lang="en-US" altLang="ko-KR" sz="2400" baseline="-25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40</a:t>
            </a:r>
            <a:r>
              <a:rPr lang="en-US" altLang="ko-KR" sz="2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1">
              <a:spcBef>
                <a:spcPct val="20000"/>
              </a:spcBef>
              <a:buClr>
                <a:srgbClr val="60B5CC"/>
              </a:buClr>
              <a:buSzPct val="90000"/>
            </a:pPr>
            <a:endParaRPr lang="en-US" altLang="ko-KR" sz="26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rgbClr val="60B5CC"/>
              </a:buClr>
              <a:buSzPct val="90000"/>
              <a:buFont typeface="Wingdings"/>
              <a:buChar char=""/>
            </a:pPr>
            <a:endParaRPr lang="en-US" altLang="ko-KR" sz="2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242" y="3284984"/>
            <a:ext cx="51435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899592" y="6542225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http://energy.usgs.gov/GeochemistryGeophysics/GeochemistryResearch/OrganicOriginsofPetroleum.aspx</a:t>
            </a:r>
          </a:p>
        </p:txBody>
      </p:sp>
    </p:spTree>
    <p:extLst>
      <p:ext uri="{BB962C8B-B14F-4D97-AF65-F5344CB8AC3E}">
        <p14:creationId xmlns:p14="http://schemas.microsoft.com/office/powerpoint/2010/main" val="4288915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클래식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916</TotalTime>
  <Words>324</Words>
  <Application>Microsoft Office PowerPoint</Application>
  <PresentationFormat>화면 슬라이드 쇼(4:3)</PresentationFormat>
  <Paragraphs>91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모듈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62</cp:revision>
  <dcterms:created xsi:type="dcterms:W3CDTF">2012-03-04T11:34:30Z</dcterms:created>
  <dcterms:modified xsi:type="dcterms:W3CDTF">2015-04-02T08:37:40Z</dcterms:modified>
</cp:coreProperties>
</file>